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0"/>
  </p:notesMasterIdLst>
  <p:sldIdLst>
    <p:sldId id="351" r:id="rId2"/>
    <p:sldId id="398" r:id="rId3"/>
    <p:sldId id="400" r:id="rId4"/>
    <p:sldId id="401" r:id="rId5"/>
    <p:sldId id="402" r:id="rId6"/>
    <p:sldId id="403" r:id="rId7"/>
    <p:sldId id="404" r:id="rId8"/>
    <p:sldId id="405" r:id="rId9"/>
    <p:sldId id="406" r:id="rId10"/>
    <p:sldId id="407" r:id="rId11"/>
    <p:sldId id="408" r:id="rId12"/>
    <p:sldId id="409" r:id="rId13"/>
    <p:sldId id="410" r:id="rId14"/>
    <p:sldId id="411" r:id="rId15"/>
    <p:sldId id="412" r:id="rId16"/>
    <p:sldId id="413" r:id="rId17"/>
    <p:sldId id="414" r:id="rId18"/>
    <p:sldId id="416" r:id="rId19"/>
    <p:sldId id="417" r:id="rId20"/>
    <p:sldId id="418" r:id="rId21"/>
    <p:sldId id="419" r:id="rId22"/>
    <p:sldId id="420" r:id="rId23"/>
    <p:sldId id="421" r:id="rId24"/>
    <p:sldId id="422" r:id="rId25"/>
    <p:sldId id="423" r:id="rId26"/>
    <p:sldId id="424" r:id="rId27"/>
    <p:sldId id="425" r:id="rId28"/>
    <p:sldId id="426" r:id="rId29"/>
    <p:sldId id="427" r:id="rId30"/>
    <p:sldId id="432" r:id="rId31"/>
    <p:sldId id="433" r:id="rId32"/>
    <p:sldId id="434" r:id="rId33"/>
    <p:sldId id="435" r:id="rId34"/>
    <p:sldId id="436" r:id="rId35"/>
    <p:sldId id="437" r:id="rId36"/>
    <p:sldId id="438" r:id="rId37"/>
    <p:sldId id="470" r:id="rId38"/>
    <p:sldId id="442" r:id="rId39"/>
    <p:sldId id="482" r:id="rId40"/>
    <p:sldId id="483" r:id="rId41"/>
    <p:sldId id="484" r:id="rId42"/>
    <p:sldId id="485" r:id="rId43"/>
    <p:sldId id="486" r:id="rId44"/>
    <p:sldId id="445" r:id="rId45"/>
    <p:sldId id="446" r:id="rId46"/>
    <p:sldId id="447" r:id="rId47"/>
    <p:sldId id="448" r:id="rId48"/>
    <p:sldId id="449" r:id="rId49"/>
    <p:sldId id="450" r:id="rId50"/>
    <p:sldId id="451" r:id="rId51"/>
    <p:sldId id="452" r:id="rId52"/>
    <p:sldId id="453" r:id="rId53"/>
    <p:sldId id="454" r:id="rId54"/>
    <p:sldId id="455" r:id="rId55"/>
    <p:sldId id="460" r:id="rId56"/>
    <p:sldId id="465" r:id="rId57"/>
    <p:sldId id="487" r:id="rId58"/>
    <p:sldId id="488" r:id="rId59"/>
    <p:sldId id="490" r:id="rId60"/>
    <p:sldId id="491" r:id="rId61"/>
    <p:sldId id="492" r:id="rId62"/>
    <p:sldId id="489" r:id="rId63"/>
    <p:sldId id="468" r:id="rId64"/>
    <p:sldId id="475" r:id="rId65"/>
    <p:sldId id="476" r:id="rId66"/>
    <p:sldId id="477" r:id="rId67"/>
    <p:sldId id="478" r:id="rId68"/>
    <p:sldId id="415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 tang" initials="jt" lastIdx="1" clrIdx="0">
    <p:extLst>
      <p:ext uri="{19B8F6BF-5375-455C-9EA6-DF929625EA0E}">
        <p15:presenceInfo xmlns:p15="http://schemas.microsoft.com/office/powerpoint/2012/main" userId="S-1-5-21-2294777299-304657312-1235955825-26960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70"/>
    <p:restoredTop sz="94286"/>
  </p:normalViewPr>
  <p:slideViewPr>
    <p:cSldViewPr snapToGrid="0">
      <p:cViewPr varScale="1">
        <p:scale>
          <a:sx n="120" d="100"/>
          <a:sy n="120" d="100"/>
        </p:scale>
        <p:origin x="14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commentAuthors" Target="commentAuthors.xml"/></Relationships>
</file>

<file path=ppt/media/image1.tiff>
</file>

<file path=ppt/media/image13.png>
</file>

<file path=ppt/media/image2.tiff>
</file>

<file path=ppt/media/image20.png>
</file>

<file path=ppt/media/image21.png>
</file>

<file path=ppt/media/image23.png>
</file>

<file path=ppt/media/image28.jpeg>
</file>

<file path=ppt/media/image39.png>
</file>

<file path=ppt/media/image40.png>
</file>

<file path=ppt/media/image41.png>
</file>

<file path=ppt/media/image56.png>
</file>

<file path=ppt/media/image58.png>
</file>

<file path=ppt/media/image62.png>
</file>

<file path=ppt/media/image63.png>
</file>

<file path=ppt/media/image6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4C8B7-AC26-4922-A012-A29B57C4ECF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61ABBE-74E0-4DD6-974A-50B8C8A79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90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5CA887-7947-6549-8D76-493BB46BBC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813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61ABBE-74E0-4DD6-974A-50B8C8A79D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6536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DCEE1-2FD9-4D17-8642-0C1C6DC54277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21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83952-6E24-4211-A44E-608F864E09AC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264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256FA-FECF-44EC-A8C3-4A4B3E25A312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5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DF823-C31E-4469-8724-2A09D1C0F8AF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62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06CE0-2CFE-43B0-B54F-762566C9EB40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7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14493-F105-486E-8294-8B0CF65643EA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72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81B61-6445-4C22-8309-2802DBF3616C}" type="datetime1">
              <a:rPr lang="en-US" smtClean="0"/>
              <a:t>9/16/24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1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50A41-4F9F-4172-8609-8F59F373B840}" type="datetime1">
              <a:rPr lang="en-US" smtClean="0"/>
              <a:t>9/16/24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9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CDCCA-254D-41DF-B0B2-6E71106287F1}" type="datetime1">
              <a:rPr lang="en-US" smtClean="0"/>
              <a:t>9/16/24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74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8F5F5-A079-44BE-A54F-0634261138B5}" type="datetime1">
              <a:rPr lang="en-US" smtClean="0"/>
              <a:t>9/16/24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16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3270-1F95-46A0-90EE-F7CDBAB38E2B}" type="datetime1">
              <a:rPr lang="en-US" smtClean="0"/>
              <a:t>9/16/24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692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D2AF4-97D1-41E4-B4C3-15C5D3712B0F}" type="datetime1">
              <a:rPr lang="en-US" smtClean="0"/>
              <a:t>9/16/24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3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9C4AB-C986-40E2-BA56-921CD3EA5827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76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ian.tang@hec.c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pytorch.org/tutorials/beginner/blitz/cifar10_tutorial.html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oleObject" Target="../embeddings/oleObject1.bin"/><Relationship Id="rId7" Type="http://schemas.openxmlformats.org/officeDocument/2006/relationships/image" Target="../media/image45.emf"/><Relationship Id="rId12" Type="http://schemas.openxmlformats.org/officeDocument/2006/relationships/image" Target="../media/image47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.bin"/><Relationship Id="rId11" Type="http://schemas.openxmlformats.org/officeDocument/2006/relationships/oleObject" Target="../embeddings/oleObject5.bin"/><Relationship Id="rId5" Type="http://schemas.openxmlformats.org/officeDocument/2006/relationships/image" Target="../media/image44.emf"/><Relationship Id="rId10" Type="http://schemas.openxmlformats.org/officeDocument/2006/relationships/oleObject" Target="../embeddings/oleObject4.bin"/><Relationship Id="rId4" Type="http://schemas.openxmlformats.org/officeDocument/2006/relationships/image" Target="../media/image43.emf"/><Relationship Id="rId9" Type="http://schemas.openxmlformats.org/officeDocument/2006/relationships/image" Target="../media/image46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em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pytorch.org/tutorials/beginner/nlp/sequence_models_tutorial.html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ytorch/examples/tree/master/word_language_model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D9AC-0A48-5C41-84B3-605D2ED017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153" y="1242856"/>
            <a:ext cx="11039911" cy="127010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Networks and Recurrent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7F857-EA1C-A54A-AEA4-25926C5432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9424" y="2626091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altLang="zh-Han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Jian Tang </a:t>
            </a: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HEC Montreal</a:t>
            </a: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Mila-Quebec AI Institute</a:t>
            </a: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 </a:t>
            </a:r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jian.tang@hec.ca</a:t>
            </a:r>
            <a:endParaRPr lang="en-US" altLang="zh-Han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9B210F-6542-8D41-A398-93783A5C51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666"/>
          <a:stretch/>
        </p:blipFill>
        <p:spPr>
          <a:xfrm>
            <a:off x="3016940" y="4480748"/>
            <a:ext cx="1855659" cy="1193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470A74-47AA-064D-9980-4EB15AE504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1453" y="4208366"/>
            <a:ext cx="3421336" cy="171710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71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Sharing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64" y="1406876"/>
            <a:ext cx="8521700" cy="5207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98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Sharing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713" y="1305624"/>
            <a:ext cx="8026400" cy="50927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7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373" y="200398"/>
            <a:ext cx="10515600" cy="1325563"/>
          </a:xfrm>
        </p:spPr>
        <p:txBody>
          <a:bodyPr/>
          <a:lstStyle/>
          <a:p>
            <a:r>
              <a:rPr lang="en-US" dirty="0"/>
              <a:t>Discrete</a:t>
            </a:r>
            <a:r>
              <a:rPr lang="zh-CN" altLang="en-US" dirty="0"/>
              <a:t> </a:t>
            </a:r>
            <a:r>
              <a:rPr lang="en-US" altLang="zh-CN" dirty="0"/>
              <a:t>Convolution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313" y="1343375"/>
            <a:ext cx="7835900" cy="53213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5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Convolution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316" y="1365911"/>
            <a:ext cx="7797800" cy="5181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587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</a:t>
            </a:r>
            <a:r>
              <a:rPr lang="zh-CN" altLang="en-US" dirty="0"/>
              <a:t> </a:t>
            </a:r>
            <a:r>
              <a:rPr lang="en-US" altLang="zh-CN" dirty="0"/>
              <a:t>Convolution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017" y="1400797"/>
            <a:ext cx="7772400" cy="52959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700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</a:t>
            </a:r>
            <a:r>
              <a:rPr lang="zh-CN" altLang="en-US" dirty="0"/>
              <a:t> </a:t>
            </a:r>
            <a:r>
              <a:rPr lang="en-US" altLang="zh-CN" dirty="0"/>
              <a:t>Convolution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529" y="1408309"/>
            <a:ext cx="7708900" cy="5257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90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</a:t>
            </a:r>
            <a:r>
              <a:rPr lang="zh-CN" altLang="en-US" dirty="0"/>
              <a:t> </a:t>
            </a:r>
            <a:r>
              <a:rPr lang="en-US" altLang="zh-CN" dirty="0"/>
              <a:t>Convolution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031" y="1324054"/>
            <a:ext cx="7835900" cy="52832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90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Convolution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798" y="1384341"/>
            <a:ext cx="7899400" cy="5359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9733" y="2186690"/>
                <a:ext cx="5999067" cy="9644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005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683" y="1397000"/>
            <a:ext cx="7912100" cy="5461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184400" y="2306320"/>
                <a:ext cx="1473200" cy="4655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4400" y="2306320"/>
                <a:ext cx="1473200" cy="46557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945EE0E-432F-BB4D-939B-6ABF68CC785C}"/>
                  </a:ext>
                </a:extLst>
              </p:cNvPr>
              <p:cNvSpPr txBox="1"/>
              <p:nvPr/>
            </p:nvSpPr>
            <p:spPr>
              <a:xfrm>
                <a:off x="4694033" y="2206112"/>
                <a:ext cx="767315" cy="53200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Han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Hans" sz="32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Hans" sz="3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945EE0E-432F-BB4D-939B-6ABF68CC78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4033" y="2206112"/>
                <a:ext cx="767315" cy="532005"/>
              </a:xfrm>
              <a:prstGeom prst="rect">
                <a:avLst/>
              </a:prstGeom>
              <a:blipFill>
                <a:blip r:embed="rId4"/>
                <a:stretch>
                  <a:fillRect b="-232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284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000" y="1371600"/>
            <a:ext cx="7734300" cy="5486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838960" y="2570480"/>
                <a:ext cx="1473200" cy="4655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8960" y="2570480"/>
                <a:ext cx="1473200" cy="46557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653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Convolutional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Recognition</a:t>
            </a:r>
            <a:endParaRPr lang="en-US" dirty="0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/>
          <a:srcRect l="-2498" r="-2498"/>
          <a:stretch>
            <a:fillRect/>
          </a:stretch>
        </p:blipFill>
        <p:spPr>
          <a:xfrm>
            <a:off x="838200" y="1684505"/>
            <a:ext cx="10515600" cy="435133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1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22" y="1399363"/>
            <a:ext cx="7962900" cy="5245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296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082800"/>
            <a:ext cx="8597900" cy="26797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790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Maps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547" y="1358900"/>
            <a:ext cx="8483600" cy="5499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3753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2438"/>
          </a:xfrm>
        </p:spPr>
        <p:txBody>
          <a:bodyPr/>
          <a:lstStyle/>
          <a:p>
            <a:r>
              <a:rPr lang="en-US" dirty="0"/>
              <a:t>Pool</a:t>
            </a:r>
            <a:r>
              <a:rPr lang="zh-CN" altLang="en-US" dirty="0"/>
              <a:t> </a:t>
            </a:r>
            <a:r>
              <a:rPr lang="en-US" altLang="zh-CN" dirty="0"/>
              <a:t>hidden</a:t>
            </a:r>
            <a:r>
              <a:rPr lang="zh-CN" altLang="en-US" dirty="0"/>
              <a:t> </a:t>
            </a:r>
            <a:r>
              <a:rPr lang="en-US" altLang="zh-CN" dirty="0"/>
              <a:t>units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neighborhood</a:t>
            </a:r>
          </a:p>
          <a:p>
            <a:pPr lvl="1"/>
            <a:r>
              <a:rPr lang="en-US" altLang="zh-CN" dirty="0"/>
              <a:t>Pooling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performed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non-overlapped</a:t>
            </a:r>
            <a:r>
              <a:rPr lang="zh-CN" altLang="en-US" dirty="0"/>
              <a:t> </a:t>
            </a:r>
            <a:r>
              <a:rPr lang="en-US" altLang="zh-CN" dirty="0"/>
              <a:t>neighborhoods</a:t>
            </a:r>
            <a:r>
              <a:rPr lang="zh-CN" altLang="en-US" dirty="0"/>
              <a:t> </a:t>
            </a:r>
            <a:r>
              <a:rPr lang="en-US" altLang="zh-CN" dirty="0"/>
              <a:t>(subsampling)</a:t>
            </a:r>
          </a:p>
          <a:p>
            <a:endParaRPr lang="en-US" altLang="zh-CN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764" y="2721268"/>
            <a:ext cx="8633481" cy="380298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924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57" y="1333500"/>
            <a:ext cx="8509000" cy="55245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355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Pooling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607" y="1692435"/>
            <a:ext cx="7912100" cy="49784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6984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 Invariance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813" y="1445324"/>
            <a:ext cx="8674100" cy="48133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339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8680" y="192405"/>
            <a:ext cx="10515600" cy="1325563"/>
          </a:xfrm>
        </p:spPr>
        <p:txBody>
          <a:bodyPr/>
          <a:lstStyle/>
          <a:p>
            <a:r>
              <a:rPr lang="en-US" dirty="0"/>
              <a:t>Convolutional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 b="83954"/>
          <a:stretch/>
        </p:blipFill>
        <p:spPr>
          <a:xfrm>
            <a:off x="957562" y="1302950"/>
            <a:ext cx="8724900" cy="86609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27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DA316BC-3E0D-7589-34DB-BD8664B83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888" y="2141027"/>
            <a:ext cx="7878726" cy="4215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7786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731" y="1505854"/>
            <a:ext cx="8407400" cy="4826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7642" y="3918854"/>
            <a:ext cx="8853617" cy="30223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0118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072" y="212725"/>
            <a:ext cx="10515600" cy="1325563"/>
          </a:xfrm>
        </p:spPr>
        <p:txBody>
          <a:bodyPr/>
          <a:lstStyle/>
          <a:p>
            <a:r>
              <a:rPr lang="en-US" dirty="0"/>
              <a:t>Invariance by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Expansion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072" y="1401718"/>
            <a:ext cx="8128000" cy="51689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38721" y="2377440"/>
            <a:ext cx="8287351" cy="51371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294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</a:t>
            </a:r>
            <a:r>
              <a:rPr lang="zh-CN" altLang="en-US" dirty="0"/>
              <a:t> </a:t>
            </a:r>
            <a:r>
              <a:rPr lang="en-US" altLang="zh-CN" dirty="0"/>
              <a:t>Vision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Intuitions</a:t>
            </a:r>
          </a:p>
          <a:p>
            <a:pPr lvl="1"/>
            <a:r>
              <a:rPr lang="en-US" dirty="0"/>
              <a:t>Deal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high-dimensional</a:t>
            </a:r>
            <a:r>
              <a:rPr lang="zh-CN" altLang="en-US" dirty="0"/>
              <a:t> </a:t>
            </a:r>
            <a:r>
              <a:rPr lang="en-US" altLang="zh-CN" dirty="0"/>
              <a:t>inputs:</a:t>
            </a:r>
            <a:r>
              <a:rPr lang="zh-CN" altLang="en-US" dirty="0"/>
              <a:t> </a:t>
            </a:r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pixels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 </a:t>
            </a:r>
            <a:r>
              <a:rPr lang="en-US" altLang="zh-CN" dirty="0"/>
              <a:t>22500</a:t>
            </a:r>
            <a:r>
              <a:rPr lang="zh-CN" altLang="en-US" dirty="0"/>
              <a:t> </a:t>
            </a:r>
            <a:r>
              <a:rPr lang="en-US" altLang="zh-CN" dirty="0"/>
              <a:t>inputs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exploit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2D</a:t>
            </a:r>
            <a:r>
              <a:rPr lang="zh-CN" altLang="en-US" dirty="0"/>
              <a:t> </a:t>
            </a:r>
            <a:r>
              <a:rPr lang="en-US" altLang="zh-CN" dirty="0"/>
              <a:t>topology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pixels</a:t>
            </a:r>
          </a:p>
          <a:p>
            <a:pPr lvl="1"/>
            <a:r>
              <a:rPr lang="en-US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invariance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certain</a:t>
            </a:r>
            <a:r>
              <a:rPr lang="zh-CN" altLang="en-US" dirty="0"/>
              <a:t> </a:t>
            </a:r>
            <a:r>
              <a:rPr lang="en-US" altLang="zh-CN" dirty="0"/>
              <a:t>variations</a:t>
            </a:r>
            <a:r>
              <a:rPr lang="en-US" altLang="zh-Hans" dirty="0"/>
              <a:t>,</a:t>
            </a:r>
            <a:r>
              <a:rPr lang="zh-Hans" altLang="en-US" dirty="0"/>
              <a:t> </a:t>
            </a:r>
            <a:r>
              <a:rPr lang="en-US" altLang="zh-Hans" dirty="0"/>
              <a:t>e.g.,</a:t>
            </a:r>
            <a:r>
              <a:rPr lang="zh-Hans" altLang="en-US" dirty="0"/>
              <a:t> </a:t>
            </a:r>
            <a:r>
              <a:rPr lang="en-US" altLang="zh-CN" dirty="0"/>
              <a:t>translation,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</a:p>
          <a:p>
            <a:pPr lvl="1"/>
            <a:endParaRPr lang="en-US" dirty="0"/>
          </a:p>
          <a:p>
            <a:r>
              <a:rPr lang="en-US" altLang="zh-CN" dirty="0"/>
              <a:t>Techniques</a:t>
            </a:r>
            <a:endParaRPr lang="en-US" dirty="0"/>
          </a:p>
          <a:p>
            <a:pPr lvl="1"/>
            <a:r>
              <a:rPr lang="en-US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connectivity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dirty="0"/>
              <a:t>Parameter</a:t>
            </a:r>
            <a:r>
              <a:rPr lang="zh-CN" altLang="en-US" dirty="0"/>
              <a:t> </a:t>
            </a:r>
            <a:r>
              <a:rPr lang="en-US" altLang="zh-CN" dirty="0"/>
              <a:t>sharing</a:t>
            </a:r>
          </a:p>
          <a:p>
            <a:pPr lvl="1"/>
            <a:r>
              <a:rPr lang="en-US" altLang="zh-CN" dirty="0"/>
              <a:t>Convolution</a:t>
            </a:r>
          </a:p>
          <a:p>
            <a:pPr lvl="1"/>
            <a:r>
              <a:rPr lang="en-US" dirty="0"/>
              <a:t>Pooling</a:t>
            </a:r>
            <a:r>
              <a:rPr lang="en-US" altLang="zh-CN" dirty="0"/>
              <a:t>/subsampling</a:t>
            </a:r>
            <a:r>
              <a:rPr lang="zh-CN" altLang="en-US" dirty="0"/>
              <a:t> </a:t>
            </a:r>
            <a:r>
              <a:rPr lang="en-US" altLang="zh-CN" dirty="0"/>
              <a:t>hidden</a:t>
            </a:r>
            <a:r>
              <a:rPr lang="zh-CN" altLang="en-US" dirty="0"/>
              <a:t> </a:t>
            </a:r>
            <a:r>
              <a:rPr lang="en-US" altLang="zh-CN" dirty="0"/>
              <a:t>units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9380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ImageNet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14" y="1344383"/>
            <a:ext cx="7569200" cy="5499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6107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</a:t>
            </a:r>
            <a:r>
              <a:rPr lang="zh-CN" altLang="en-US" dirty="0"/>
              <a:t> </a:t>
            </a:r>
            <a:r>
              <a:rPr lang="en-US" altLang="zh-CN" dirty="0"/>
              <a:t>Breakthroughs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171" y="1453243"/>
            <a:ext cx="8293100" cy="46228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1561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Right</a:t>
            </a:r>
            <a:r>
              <a:rPr lang="zh-CN" altLang="en-US" dirty="0"/>
              <a:t> </a:t>
            </a:r>
            <a:r>
              <a:rPr lang="en-US" altLang="zh-CN" dirty="0"/>
              <a:t>Architecture?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manual</a:t>
            </a:r>
            <a:r>
              <a:rPr lang="zh-CN" altLang="en-US" dirty="0"/>
              <a:t> </a:t>
            </a:r>
            <a:r>
              <a:rPr lang="en-US" altLang="zh-CN" dirty="0"/>
              <a:t>tuning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r>
              <a:rPr lang="zh-CN" altLang="en-US" dirty="0"/>
              <a:t> </a:t>
            </a: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dirty="0"/>
              <a:t>manual</a:t>
            </a:r>
            <a:r>
              <a:rPr lang="zh-CN" altLang="en-US" dirty="0"/>
              <a:t> </a:t>
            </a:r>
            <a:r>
              <a:rPr lang="en-US" altLang="zh-CN" dirty="0"/>
              <a:t>tuning</a:t>
            </a:r>
            <a:r>
              <a:rPr lang="zh-CN" altLang="en-US" dirty="0"/>
              <a:t> </a:t>
            </a:r>
            <a:r>
              <a:rPr lang="en-US" altLang="zh-CN" dirty="0"/>
              <a:t>architectures</a:t>
            </a:r>
          </a:p>
          <a:p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hyper-parameters</a:t>
            </a:r>
          </a:p>
          <a:p>
            <a:pPr lvl="1"/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layers</a:t>
            </a:r>
            <a:r>
              <a:rPr lang="zh-CN" altLang="en-US" dirty="0"/>
              <a:t> </a:t>
            </a:r>
            <a:r>
              <a:rPr lang="en-US" altLang="zh-CN" dirty="0"/>
              <a:t>(depth),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maps</a:t>
            </a:r>
            <a:r>
              <a:rPr lang="zh-CN" altLang="en-US" dirty="0"/>
              <a:t> </a:t>
            </a:r>
            <a:r>
              <a:rPr lang="en-US" altLang="zh-CN" dirty="0"/>
              <a:t>(width)</a:t>
            </a:r>
          </a:p>
          <a:p>
            <a:r>
              <a:rPr lang="en-US" dirty="0"/>
              <a:t>Grid</a:t>
            </a:r>
            <a:r>
              <a:rPr lang="zh-CN" altLang="en-US" dirty="0"/>
              <a:t> </a:t>
            </a:r>
            <a:r>
              <a:rPr lang="en-US" altLang="zh-CN" dirty="0"/>
              <a:t>search</a:t>
            </a:r>
            <a:r>
              <a:rPr lang="zh-CN" altLang="en-US" dirty="0"/>
              <a:t> </a:t>
            </a:r>
            <a:r>
              <a:rPr lang="en-US" altLang="zh-CN" dirty="0"/>
              <a:t>(need</a:t>
            </a:r>
            <a:r>
              <a:rPr lang="zh-CN" altLang="en-US" dirty="0"/>
              <a:t> </a:t>
            </a:r>
            <a:r>
              <a:rPr lang="en-US" altLang="zh-CN" dirty="0"/>
              <a:t>lots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GPUs)</a:t>
            </a:r>
          </a:p>
          <a:p>
            <a:r>
              <a:rPr lang="en-US" altLang="zh-CN" dirty="0"/>
              <a:t>Smarter</a:t>
            </a:r>
            <a:r>
              <a:rPr lang="zh-CN" altLang="en-US" dirty="0"/>
              <a:t> </a:t>
            </a:r>
            <a:r>
              <a:rPr lang="en-US" altLang="zh-CN" dirty="0"/>
              <a:t>Strategies</a:t>
            </a:r>
          </a:p>
          <a:p>
            <a:pPr lvl="1"/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search</a:t>
            </a:r>
          </a:p>
          <a:p>
            <a:pPr lvl="1"/>
            <a:r>
              <a:rPr lang="en-US" altLang="zh-CN" dirty="0"/>
              <a:t>Bayesian</a:t>
            </a:r>
            <a:r>
              <a:rPr lang="zh-CN" altLang="en-US" dirty="0"/>
              <a:t> </a:t>
            </a:r>
            <a:r>
              <a:rPr lang="en-US" altLang="zh-CN" dirty="0"/>
              <a:t>optimization</a:t>
            </a:r>
          </a:p>
          <a:p>
            <a:pPr lvl="1"/>
            <a:r>
              <a:rPr lang="en-US" altLang="zh-CN" dirty="0"/>
              <a:t>Reinforcement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Zoph</a:t>
            </a:r>
            <a:r>
              <a:rPr lang="zh-CN" altLang="en-US" dirty="0"/>
              <a:t> </a:t>
            </a:r>
            <a:r>
              <a:rPr lang="en-US" altLang="zh-CN" dirty="0"/>
              <a:t>et</a:t>
            </a:r>
            <a:r>
              <a:rPr lang="zh-CN" altLang="en-US" dirty="0"/>
              <a:t> </a:t>
            </a:r>
            <a:r>
              <a:rPr lang="en-US" altLang="zh-CN" dirty="0"/>
              <a:t>al.</a:t>
            </a:r>
            <a:r>
              <a:rPr lang="zh-CN" altLang="en-US" dirty="0"/>
              <a:t> </a:t>
            </a:r>
            <a:r>
              <a:rPr lang="en-US" altLang="zh-CN" dirty="0"/>
              <a:t>2016)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965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AlexNet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57" y="1296177"/>
            <a:ext cx="7794172" cy="529330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407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AlexNet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1" y="1407781"/>
            <a:ext cx="7790543" cy="525064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573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AlexNet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43" y="1301020"/>
            <a:ext cx="8206015" cy="549456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9414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GoogLeNet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6" y="1339158"/>
            <a:ext cx="8588829" cy="538458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982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Residual Networks (He et al. 2016)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144225" cy="4351338"/>
          </a:xfrm>
        </p:spPr>
        <p:txBody>
          <a:bodyPr/>
          <a:lstStyle/>
          <a:p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dirty="0"/>
              <a:t>deep convent</a:t>
            </a:r>
            <a:r>
              <a:rPr lang="en-US" altLang="zh-CN" dirty="0"/>
              <a:t>s</a:t>
            </a:r>
            <a:r>
              <a:rPr lang="en-US" dirty="0"/>
              <a:t> do not train well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ResNet</a:t>
            </a:r>
            <a:r>
              <a:rPr lang="en-US" dirty="0"/>
              <a:t>: introduce “pass through” into each layer</a:t>
            </a:r>
          </a:p>
          <a:p>
            <a:pPr lvl="1"/>
            <a:r>
              <a:rPr lang="en-US" dirty="0"/>
              <a:t>Thus only residual now needs to be learned.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693" t="24088" r="49275" b="53485"/>
          <a:stretch/>
        </p:blipFill>
        <p:spPr>
          <a:xfrm>
            <a:off x="1357163" y="2550694"/>
            <a:ext cx="5823283" cy="20779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67901" r="65464"/>
          <a:stretch/>
        </p:blipFill>
        <p:spPr>
          <a:xfrm>
            <a:off x="8540749" y="3121710"/>
            <a:ext cx="3076142" cy="209403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9893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the Architecture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543" y="1468774"/>
            <a:ext cx="6968671" cy="524771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458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Tricks and Improving Generalization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432FF"/>
                </a:solidFill>
              </a:rPr>
              <a:t>Adam</a:t>
            </a:r>
            <a:r>
              <a:rPr lang="en-US" dirty="0"/>
              <a:t>, </a:t>
            </a:r>
            <a:r>
              <a:rPr lang="en-US" b="1" dirty="0">
                <a:solidFill>
                  <a:srgbClr val="0432FF"/>
                </a:solidFill>
              </a:rPr>
              <a:t>Batch-normalization</a:t>
            </a:r>
            <a:r>
              <a:rPr lang="en-US" dirty="0"/>
              <a:t>, and </a:t>
            </a:r>
            <a:r>
              <a:rPr lang="en-US" b="1" dirty="0">
                <a:solidFill>
                  <a:srgbClr val="0432FF"/>
                </a:solidFill>
              </a:rPr>
              <a:t>dropout</a:t>
            </a:r>
            <a:r>
              <a:rPr lang="en-US" dirty="0">
                <a:solidFill>
                  <a:srgbClr val="0432FF"/>
                </a:solidFill>
              </a:rPr>
              <a:t> </a:t>
            </a:r>
            <a:r>
              <a:rPr lang="en-US" dirty="0"/>
              <a:t>works very well</a:t>
            </a:r>
          </a:p>
          <a:p>
            <a:r>
              <a:rPr lang="en-US" dirty="0"/>
              <a:t>Use </a:t>
            </a:r>
            <a:r>
              <a:rPr lang="en-US" dirty="0" err="1"/>
              <a:t>ReLU</a:t>
            </a:r>
            <a:r>
              <a:rPr lang="en-US" dirty="0"/>
              <a:t> nonlinearity</a:t>
            </a:r>
          </a:p>
          <a:p>
            <a:r>
              <a:rPr lang="en-US" dirty="0"/>
              <a:t>Weight Sharing </a:t>
            </a:r>
          </a:p>
          <a:p>
            <a:r>
              <a:rPr lang="en-US" dirty="0"/>
              <a:t>Data Augmentation</a:t>
            </a:r>
          </a:p>
          <a:p>
            <a:r>
              <a:rPr lang="en-US" dirty="0"/>
              <a:t>Weight Decay (L1, L2)</a:t>
            </a:r>
          </a:p>
          <a:p>
            <a:r>
              <a:rPr lang="en-US" dirty="0"/>
              <a:t>Unsupervised </a:t>
            </a:r>
            <a:r>
              <a:rPr lang="en-US" dirty="0" err="1"/>
              <a:t>Pretraining</a:t>
            </a:r>
            <a:endParaRPr lang="en-US" dirty="0"/>
          </a:p>
          <a:p>
            <a:r>
              <a:rPr lang="en-US" dirty="0"/>
              <a:t>Multi-task Learning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98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</a:t>
            </a:r>
            <a:r>
              <a:rPr lang="zh-CN" altLang="en-US" dirty="0"/>
              <a:t> </a:t>
            </a:r>
            <a:r>
              <a:rPr lang="en-US" altLang="zh-CN" dirty="0"/>
              <a:t>Convolutional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109" y="1377562"/>
            <a:ext cx="8169248" cy="432864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341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597641" cy="1325563"/>
          </a:xfrm>
        </p:spPr>
        <p:txBody>
          <a:bodyPr/>
          <a:lstStyle/>
          <a:p>
            <a:r>
              <a:rPr lang="en-US" dirty="0" err="1"/>
              <a:t>Pytorch</a:t>
            </a:r>
            <a:r>
              <a:rPr lang="en-US" dirty="0"/>
              <a:t> Tutorial on Convolutional 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https://pytorch.org/tutorials/beginner/blitz/cifar10_tutorial.html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711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781" y="0"/>
            <a:ext cx="7623209" cy="672389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899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35" y="499519"/>
            <a:ext cx="11582163" cy="390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2052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824" y="102779"/>
            <a:ext cx="9274712" cy="661869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755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066" y="215542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Recurrent Neural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9929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RNN: Recurrent 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Neural networks for sequence modeling</a:t>
            </a:r>
          </a:p>
          <a:p>
            <a:pPr lvl="1"/>
            <a:r>
              <a:rPr lang="en-US" dirty="0"/>
              <a:t>Summarize a sequence with fix-sized vector through recursively updating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007" y="3140967"/>
            <a:ext cx="7271981" cy="2211252"/>
          </a:xfrm>
          <a:prstGeom prst="rect">
            <a:avLst/>
          </a:prstGeom>
        </p:spPr>
      </p:pic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3842365" y="5374508"/>
          <a:ext cx="2381671" cy="5623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914400" imgH="215900" progId="Equation.3">
                  <p:embed/>
                </p:oleObj>
              </mc:Choice>
              <mc:Fallback>
                <p:oleObj name="Equation" r:id="rId3" imgW="914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42365" y="5374508"/>
                        <a:ext cx="2381671" cy="5623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1943939" y="5961675"/>
            <a:ext cx="6651559" cy="787400"/>
            <a:chOff x="1931759" y="5427143"/>
            <a:chExt cx="6651559" cy="7874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/>
            <a:srcRect l="7684"/>
            <a:stretch/>
          </p:blipFill>
          <p:spPr>
            <a:xfrm>
              <a:off x="2404676" y="5427143"/>
              <a:ext cx="6178642" cy="787400"/>
            </a:xfrm>
            <a:prstGeom prst="rect">
              <a:avLst/>
            </a:prstGeom>
          </p:spPr>
        </p:pic>
        <p:graphicFrame>
          <p:nvGraphicFramePr>
            <p:cNvPr id="8" name="Object 7"/>
            <p:cNvGraphicFramePr>
              <a:graphicFrameLocks noChangeAspect="1"/>
            </p:cNvGraphicFramePr>
            <p:nvPr/>
          </p:nvGraphicFramePr>
          <p:xfrm>
            <a:off x="1931759" y="5491766"/>
            <a:ext cx="357733" cy="508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152400" imgH="215900" progId="Equation.3">
                    <p:embed/>
                  </p:oleObj>
                </mc:Choice>
                <mc:Fallback>
                  <p:oleObj name="Equation" r:id="rId6" imgW="1524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931759" y="5491766"/>
                          <a:ext cx="357733" cy="5082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Rectangle 8"/>
          <p:cNvSpPr/>
          <p:nvPr/>
        </p:nvSpPr>
        <p:spPr>
          <a:xfrm>
            <a:off x="1887044" y="3443533"/>
            <a:ext cx="321960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26063" y="3810248"/>
            <a:ext cx="3463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294817" y="3443880"/>
            <a:ext cx="607784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457815" y="3435283"/>
            <a:ext cx="607784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567151" y="3435631"/>
            <a:ext cx="803809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/>
        </p:nvGraphicFramePr>
        <p:xfrm>
          <a:off x="5170488" y="3309938"/>
          <a:ext cx="534987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28600" imgH="215900" progId="Equation.3">
                  <p:embed/>
                </p:oleObj>
              </mc:Choice>
              <mc:Fallback>
                <p:oleObj name="Equation" r:id="rId8" imgW="228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70488" y="3309938"/>
                        <a:ext cx="534987" cy="50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/>
        </p:nvGraphicFramePr>
        <p:xfrm>
          <a:off x="6520414" y="3292175"/>
          <a:ext cx="357733" cy="50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52400" imgH="215900" progId="Equation.3">
                  <p:embed/>
                </p:oleObj>
              </mc:Choice>
              <mc:Fallback>
                <p:oleObj name="Equation" r:id="rId10" imgW="152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520414" y="3292175"/>
                        <a:ext cx="357733" cy="508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/>
        </p:nvGraphicFramePr>
        <p:xfrm>
          <a:off x="7737475" y="3309938"/>
          <a:ext cx="536575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228600" imgH="215900" progId="Equation.3">
                  <p:embed/>
                </p:oleObj>
              </mc:Choice>
              <mc:Fallback>
                <p:oleObj name="Equation" r:id="rId11" imgW="228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737475" y="3309938"/>
                        <a:ext cx="536575" cy="50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308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Networks</a:t>
            </a:r>
          </a:p>
        </p:txBody>
      </p:sp>
      <p:sp>
        <p:nvSpPr>
          <p:cNvPr id="8" name="Rectangle 7"/>
          <p:cNvSpPr/>
          <p:nvPr/>
        </p:nvSpPr>
        <p:spPr>
          <a:xfrm>
            <a:off x="5366728" y="3891440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887458" y="3918621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336641" y="3901080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176574" y="3891141"/>
            <a:ext cx="28509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7569891" y="4043193"/>
          <a:ext cx="3441700" cy="563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20800" imgH="215900" progId="Equation.3">
                  <p:embed/>
                </p:oleObj>
              </mc:Choice>
              <mc:Fallback>
                <p:oleObj name="Equation" r:id="rId2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69891" y="4043193"/>
                        <a:ext cx="3441700" cy="563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015" y="2254853"/>
            <a:ext cx="6520061" cy="443876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38200" y="1494300"/>
            <a:ext cx="104477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produce an output at each time step: unfolding the graph tell us </a:t>
            </a:r>
          </a:p>
          <a:p>
            <a:r>
              <a:rPr lang="en-US" sz="2400" dirty="0"/>
              <a:t>    how to back-prop through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503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Networks</a:t>
            </a:r>
          </a:p>
        </p:txBody>
      </p:sp>
      <p:sp>
        <p:nvSpPr>
          <p:cNvPr id="8" name="Rectangle 7"/>
          <p:cNvSpPr/>
          <p:nvPr/>
        </p:nvSpPr>
        <p:spPr>
          <a:xfrm>
            <a:off x="5366728" y="3891440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887458" y="3918621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336641" y="3901080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176574" y="3891141"/>
            <a:ext cx="28509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7569891" y="4043193"/>
          <a:ext cx="3441700" cy="563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20800" imgH="215900" progId="Equation.3">
                  <p:embed/>
                </p:oleObj>
              </mc:Choice>
              <mc:Fallback>
                <p:oleObj name="Equation" r:id="rId2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69891" y="4043193"/>
                        <a:ext cx="3441700" cy="563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838200" y="1494300"/>
            <a:ext cx="104477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Produce a single output at the end of sequence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075" y="2044381"/>
            <a:ext cx="5871498" cy="410361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627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77" y="1489794"/>
            <a:ext cx="8369300" cy="44704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5891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for Language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Estimate the probability of a sequence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005" y="1930488"/>
            <a:ext cx="3314700" cy="457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4242"/>
          <a:stretch/>
        </p:blipFill>
        <p:spPr>
          <a:xfrm>
            <a:off x="2399912" y="2463437"/>
            <a:ext cx="7073900" cy="10215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448" y="3842509"/>
            <a:ext cx="8039100" cy="1524000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8B4046-0AB0-A14C-A69D-217E0C82E442}"/>
              </a:ext>
            </a:extLst>
          </p:cNvPr>
          <p:cNvSpPr txBox="1"/>
          <p:nvPr/>
        </p:nvSpPr>
        <p:spPr>
          <a:xfrm>
            <a:off x="6083560" y="4001294"/>
            <a:ext cx="1847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6CB5A70A-259B-7C41-B4FD-F6068172A508}"/>
                  </a:ext>
                </a:extLst>
              </p:cNvPr>
              <p:cNvSpPr/>
              <p:nvPr/>
            </p:nvSpPr>
            <p:spPr>
              <a:xfrm>
                <a:off x="5748180" y="3956795"/>
                <a:ext cx="68320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pitchFamily="18" charset="0"/>
                        </a:rPr>
                        <m:t>anh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6CB5A70A-259B-7C41-B4FD-F6068172A5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8180" y="3956795"/>
                <a:ext cx="68320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9005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Connectivity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434" y="1505068"/>
            <a:ext cx="8470900" cy="47117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8917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for Language Modeling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474" y="1492388"/>
            <a:ext cx="8394700" cy="49657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2F1366-F345-F247-AFD8-86A959557D1D}"/>
              </a:ext>
            </a:extLst>
          </p:cNvPr>
          <p:cNvSpPr txBox="1"/>
          <p:nvPr/>
        </p:nvSpPr>
        <p:spPr>
          <a:xfrm>
            <a:off x="6263954" y="2586229"/>
            <a:ext cx="1847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650ED5D-45DB-E146-8520-F202275749EB}"/>
                  </a:ext>
                </a:extLst>
              </p:cNvPr>
              <p:cNvSpPr/>
              <p:nvPr/>
            </p:nvSpPr>
            <p:spPr>
              <a:xfrm>
                <a:off x="5922354" y="2560587"/>
                <a:ext cx="68320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pitchFamily="18" charset="0"/>
                        </a:rPr>
                        <m:t>anh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650ED5D-45DB-E146-8520-F202275749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2354" y="2560587"/>
                <a:ext cx="683200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E163092B-E476-E347-9CA7-88DA84CE259E}"/>
              </a:ext>
            </a:extLst>
          </p:cNvPr>
          <p:cNvSpPr txBox="1"/>
          <p:nvPr/>
        </p:nvSpPr>
        <p:spPr>
          <a:xfrm>
            <a:off x="1598644" y="5610809"/>
            <a:ext cx="736496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embedding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step</a:t>
            </a:r>
            <a:r>
              <a:rPr lang="zh-CN" altLang="en-US" dirty="0"/>
              <a:t> </a:t>
            </a:r>
            <a:r>
              <a:rPr lang="en-US" altLang="zh-CN" dirty="0"/>
              <a:t>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38214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for Language Modeling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367" y="1584905"/>
            <a:ext cx="8534400" cy="41529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2178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for Language Modeling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251" y="1563029"/>
            <a:ext cx="7823200" cy="4483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2538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RNN is very Hard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740" y="1464644"/>
            <a:ext cx="8407400" cy="4864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33740" y="5746069"/>
            <a:ext cx="7831127" cy="75434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665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Vanishing/Exploding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130" y="1583049"/>
            <a:ext cx="7543800" cy="431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525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Long-short Term Memory (LSTM)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1474"/>
          </a:xfrm>
        </p:spPr>
        <p:txBody>
          <a:bodyPr/>
          <a:lstStyle/>
          <a:p>
            <a:r>
              <a:rPr lang="en-US" dirty="0"/>
              <a:t>From </a:t>
            </a:r>
            <a:r>
              <a:rPr lang="en-US" i="1" dirty="0">
                <a:solidFill>
                  <a:srgbClr val="0000FF"/>
                </a:solidFill>
              </a:rPr>
              <a:t>multiplication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to </a:t>
            </a:r>
            <a:r>
              <a:rPr lang="en-US" i="1" dirty="0">
                <a:solidFill>
                  <a:srgbClr val="0000FF"/>
                </a:solidFill>
              </a:rPr>
              <a:t>summation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3454"/>
          <a:stretch/>
        </p:blipFill>
        <p:spPr>
          <a:xfrm>
            <a:off x="918391" y="2350519"/>
            <a:ext cx="8470900" cy="359417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482290" y="2906829"/>
            <a:ext cx="380197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Forget gate (forget past)</a:t>
            </a:r>
          </a:p>
        </p:txBody>
      </p:sp>
    </p:spTree>
    <p:extLst>
      <p:ext uri="{BB962C8B-B14F-4D97-AF65-F5344CB8AC3E}">
        <p14:creationId xmlns:p14="http://schemas.microsoft.com/office/powerpoint/2010/main" val="27641033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Bidirectional RNN (</a:t>
            </a:r>
            <a:r>
              <a:rPr lang="en-US" dirty="0" err="1"/>
              <a:t>Irsoy</a:t>
            </a:r>
            <a:r>
              <a:rPr lang="en-US" dirty="0"/>
              <a:t> and </a:t>
            </a:r>
            <a:r>
              <a:rPr lang="en-US" dirty="0" err="1"/>
              <a:t>Cardie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652" y="1573696"/>
            <a:ext cx="8483600" cy="51054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6646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Models and LSTM in </a:t>
            </a:r>
            <a:r>
              <a:rPr lang="en-US" dirty="0" err="1"/>
              <a:t>Pytorch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https://pytorch.org/tutorials/beginner/nlp/sequence_models_tutorial.html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4467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Pytorch’s</a:t>
            </a:r>
            <a:r>
              <a:rPr lang="en-US" dirty="0"/>
              <a:t> LSTM expects all of its inputs to be 3D tensors. </a:t>
            </a:r>
          </a:p>
          <a:p>
            <a:pPr lvl="1"/>
            <a:r>
              <a:rPr lang="en-US" dirty="0"/>
              <a:t>The first axis is the sequence itself, </a:t>
            </a:r>
          </a:p>
          <a:p>
            <a:pPr lvl="1"/>
            <a:r>
              <a:rPr lang="en-US" dirty="0"/>
              <a:t>the second indexes instances in the mini-batch,</a:t>
            </a:r>
          </a:p>
          <a:p>
            <a:pPr lvl="1"/>
            <a:r>
              <a:rPr lang="en-US" dirty="0"/>
              <a:t> the third indexes elements of the input.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2625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An LSTM for Part-of-Speech Tagging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59</a:t>
            </a:fld>
            <a:endParaRPr lang="en-US"/>
          </a:p>
        </p:txBody>
      </p:sp>
      <p:pic>
        <p:nvPicPr>
          <p:cNvPr id="4098" name="Picture 2" descr="Image result for part of speech tagging lst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802"/>
          <a:stretch/>
        </p:blipFill>
        <p:spPr bwMode="auto">
          <a:xfrm>
            <a:off x="704216" y="2056631"/>
            <a:ext cx="9777696" cy="3562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585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Connectivity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20" y="1449622"/>
            <a:ext cx="7975600" cy="49657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585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6223" t="23653" r="16746" b="8888"/>
          <a:stretch/>
        </p:blipFill>
        <p:spPr>
          <a:xfrm>
            <a:off x="597568" y="-165254"/>
            <a:ext cx="10324698" cy="689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332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6605" t="28353" r="17421" b="6385"/>
          <a:stretch/>
        </p:blipFill>
        <p:spPr>
          <a:xfrm>
            <a:off x="1024323" y="69065"/>
            <a:ext cx="10143353" cy="665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07582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 with LSTM in </a:t>
            </a:r>
            <a:r>
              <a:rPr lang="en-US" dirty="0" err="1"/>
              <a:t>Pytorch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https://github.com/pytorch/examples/tree/master/word_language_model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6471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Deep Learning Book, Chap 9&amp;10.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8948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472" y="1504720"/>
            <a:ext cx="7480300" cy="50292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03887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458" y="1429779"/>
            <a:ext cx="7886700" cy="52451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13658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240" y="1374855"/>
            <a:ext cx="8521700" cy="51689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6839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213" y="1422788"/>
            <a:ext cx="8140700" cy="4978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6262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Convolution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037" y="1644031"/>
            <a:ext cx="7518400" cy="37719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37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Connectivity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636" y="1453030"/>
            <a:ext cx="8051800" cy="5245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28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Connectivity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200x200</a:t>
            </a:r>
            <a:r>
              <a:rPr lang="zh-CN" altLang="en-US" dirty="0"/>
              <a:t> </a:t>
            </a:r>
            <a:r>
              <a:rPr lang="en-US" altLang="zh-CN" dirty="0"/>
              <a:t>image,</a:t>
            </a:r>
            <a:r>
              <a:rPr lang="zh-CN" altLang="en-US" dirty="0"/>
              <a:t> </a:t>
            </a:r>
            <a:r>
              <a:rPr lang="en-US" altLang="zh-CN" dirty="0"/>
              <a:t>40k</a:t>
            </a:r>
            <a:r>
              <a:rPr lang="zh-CN" altLang="en-US" dirty="0"/>
              <a:t> </a:t>
            </a:r>
            <a:r>
              <a:rPr lang="en-US" altLang="zh-CN" dirty="0"/>
              <a:t>hidden</a:t>
            </a:r>
            <a:r>
              <a:rPr lang="zh-CN" altLang="en-US" dirty="0"/>
              <a:t> </a:t>
            </a:r>
            <a:r>
              <a:rPr lang="en-US" altLang="zh-CN" dirty="0"/>
              <a:t>units,</a:t>
            </a:r>
            <a:r>
              <a:rPr lang="zh-CN" altLang="en-US" dirty="0"/>
              <a:t> </a:t>
            </a:r>
            <a:r>
              <a:rPr lang="en-US" altLang="zh-CN" dirty="0"/>
              <a:t>filter size 10*10, ~4M</a:t>
            </a:r>
            <a:r>
              <a:rPr lang="zh-CN" altLang="en-US" dirty="0"/>
              <a:t> </a:t>
            </a:r>
            <a:r>
              <a:rPr lang="en-US" altLang="zh-CN" dirty="0"/>
              <a:t>parameters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4326" y="2402163"/>
            <a:ext cx="7181430" cy="424611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19536" y="5754452"/>
            <a:ext cx="4206219" cy="8229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001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Sharing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63" y="1454462"/>
            <a:ext cx="8521700" cy="52959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12993" y="6210808"/>
            <a:ext cx="1847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72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6583</TotalTime>
  <Words>654</Words>
  <Application>Microsoft Macintosh PowerPoint</Application>
  <PresentationFormat>Widescreen</PresentationFormat>
  <Paragraphs>211</Paragraphs>
  <Slides>68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5" baseType="lpstr">
      <vt:lpstr>Arial</vt:lpstr>
      <vt:lpstr>Calibri</vt:lpstr>
      <vt:lpstr>Calibri Light</vt:lpstr>
      <vt:lpstr>Cambria Math</vt:lpstr>
      <vt:lpstr>Times New Roman</vt:lpstr>
      <vt:lpstr>Office Theme</vt:lpstr>
      <vt:lpstr>Equation</vt:lpstr>
      <vt:lpstr>Convolutional Neural Networks and Recurrent Neural Networks</vt:lpstr>
      <vt:lpstr>Convolutional Neural Networks for Object Recognition</vt:lpstr>
      <vt:lpstr>Computer Vision</vt:lpstr>
      <vt:lpstr>Deep Convolutional Neural Networks</vt:lpstr>
      <vt:lpstr>Local Connectivity</vt:lpstr>
      <vt:lpstr>Local Connectivity</vt:lpstr>
      <vt:lpstr>Local Connectivity</vt:lpstr>
      <vt:lpstr>Local Connectivity</vt:lpstr>
      <vt:lpstr>Parameter Sharing</vt:lpstr>
      <vt:lpstr>Parameter Sharing</vt:lpstr>
      <vt:lpstr>Parameter Sharing</vt:lpstr>
      <vt:lpstr>Discrete Convolution</vt:lpstr>
      <vt:lpstr>Discrete Convolution</vt:lpstr>
      <vt:lpstr>Discrete Convolution</vt:lpstr>
      <vt:lpstr>Discrete Convolution</vt:lpstr>
      <vt:lpstr>Discrete Convolution</vt:lpstr>
      <vt:lpstr>Discrete Convolution</vt:lpstr>
      <vt:lpstr>Example</vt:lpstr>
      <vt:lpstr>Example</vt:lpstr>
      <vt:lpstr>Example</vt:lpstr>
      <vt:lpstr>Example</vt:lpstr>
      <vt:lpstr>Multiple Feature Maps</vt:lpstr>
      <vt:lpstr>Pooling</vt:lpstr>
      <vt:lpstr>Pooling</vt:lpstr>
      <vt:lpstr>Example: Pooling</vt:lpstr>
      <vt:lpstr>Translation Invariance</vt:lpstr>
      <vt:lpstr>Convolutional Neural Network</vt:lpstr>
      <vt:lpstr>Convolutional Neural Network</vt:lpstr>
      <vt:lpstr>Invariance by Dataset Expansion</vt:lpstr>
      <vt:lpstr>ImageNet Dataset</vt:lpstr>
      <vt:lpstr>Important Breakthroughs</vt:lpstr>
      <vt:lpstr>How to Select the Right Architecture?</vt:lpstr>
      <vt:lpstr>AlexNet</vt:lpstr>
      <vt:lpstr>AlexNet</vt:lpstr>
      <vt:lpstr>AlexNet</vt:lpstr>
      <vt:lpstr>GoogLeNet</vt:lpstr>
      <vt:lpstr>Deep Residual Networks (He et al. 2016)</vt:lpstr>
      <vt:lpstr>Selecting the Architecture</vt:lpstr>
      <vt:lpstr>Optimization Tricks and Improving Generalization</vt:lpstr>
      <vt:lpstr>Pytorch Tutorial on Convolutional Neural Networks</vt:lpstr>
      <vt:lpstr>PowerPoint Presentation</vt:lpstr>
      <vt:lpstr>PowerPoint Presentation</vt:lpstr>
      <vt:lpstr>PowerPoint Presentation</vt:lpstr>
      <vt:lpstr>Recurrent Neural Networks</vt:lpstr>
      <vt:lpstr>RNN: Recurrent neural networks</vt:lpstr>
      <vt:lpstr>Recurrent Neural Networks</vt:lpstr>
      <vt:lpstr>Recurrent Neural Networks</vt:lpstr>
      <vt:lpstr>Language Modeling</vt:lpstr>
      <vt:lpstr>RNN for Language Modeling</vt:lpstr>
      <vt:lpstr>RNN for Language Modeling</vt:lpstr>
      <vt:lpstr>RNN for Language Modeling</vt:lpstr>
      <vt:lpstr>RNN for Language Modeling</vt:lpstr>
      <vt:lpstr>Training RNN is very Hard</vt:lpstr>
      <vt:lpstr>Gradient Vanishing/Exploding</vt:lpstr>
      <vt:lpstr>Long-short Term Memory (LSTM)</vt:lpstr>
      <vt:lpstr>Deep Bidirectional RNN (Irsoy and Cardie)</vt:lpstr>
      <vt:lpstr>Sequence Models and LSTM in Pytorch</vt:lpstr>
      <vt:lpstr>Inputs</vt:lpstr>
      <vt:lpstr>An LSTM for Part-of-Speech Tagging</vt:lpstr>
      <vt:lpstr>PowerPoint Presentation</vt:lpstr>
      <vt:lpstr>PowerPoint Presentation</vt:lpstr>
      <vt:lpstr>Language Model with LSTM in Pytorch</vt:lpstr>
      <vt:lpstr>Readings</vt:lpstr>
      <vt:lpstr>Details</vt:lpstr>
      <vt:lpstr>Details</vt:lpstr>
      <vt:lpstr>Details</vt:lpstr>
      <vt:lpstr>Details</vt:lpstr>
      <vt:lpstr>Discrete Convolution</vt:lpstr>
    </vt:vector>
  </TitlesOfParts>
  <Company>HEC Montréal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Clustering</dc:title>
  <dc:creator>jian tang</dc:creator>
  <cp:lastModifiedBy>Jian Tang</cp:lastModifiedBy>
  <cp:revision>190</cp:revision>
  <dcterms:created xsi:type="dcterms:W3CDTF">2018-09-11T21:06:02Z</dcterms:created>
  <dcterms:modified xsi:type="dcterms:W3CDTF">2024-09-17T21:33:54Z</dcterms:modified>
</cp:coreProperties>
</file>

<file path=docProps/thumbnail.jpeg>
</file>